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4630400" cy="8229600"/>
  <p:notesSz cx="8229600" cy="14630400"/>
  <p:embeddedFontLst>
    <p:embeddedFont>
      <p:font typeface="Nunito Semi Bold" pitchFamily="34" charset="0"/>
      <p:bold r:id="rId18"/>
    </p:embeddedFont>
    <p:embeddedFont>
      <p:font typeface="Nunito Semi Bold" pitchFamily="34" charset="-122"/>
      <p:bold r:id="rId19"/>
    </p:embeddedFont>
    <p:embeddedFont>
      <p:font typeface="Nunito Semi Bold" pitchFamily="34" charset="-120"/>
      <p:bold r:id="rId20"/>
    </p:embeddedFont>
    <p:embeddedFont>
      <p:font typeface="PT Sans" panose="020B0703020203020204" pitchFamily="34" charset="0"/>
      <p:bold r:id="rId21"/>
    </p:embeddedFont>
    <p:embeddedFont>
      <p:font typeface="PT Sans" panose="020B0703020203020204" pitchFamily="34" charset="-122"/>
      <p:bold r:id="rId22"/>
    </p:embeddedFont>
    <p:embeddedFont>
      <p:font typeface="PT Sans" panose="020B0703020203020204" pitchFamily="34" charset="-120"/>
      <p:bold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697468"/>
            <a:ext cx="7468553" cy="1337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Spam Detection of Phishing SMS Using Machine Learning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324124" y="2376130"/>
            <a:ext cx="7468553" cy="7277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Detecting and classifying phishing SMS messages as spam using machine learning models.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324124" y="3359587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24124" y="3979188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VIBHOR SINHA  (22052867)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24124" y="4598789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RITESH KUMAR SAHOO (22053973)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324124" y="5218390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ROHIT OJHA (2205839)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24124" y="5837992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PRANJAL GAUR (22051444)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324124" y="6457593"/>
            <a:ext cx="7468553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324124" y="7077194"/>
            <a:ext cx="7468553" cy="4548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Section: CSE 48</a:t>
            </a:r>
            <a:endParaRPr lang="en-US" sz="2200" dirty="0"/>
          </a:p>
        </p:txBody>
      </p:sp>
      <p:sp>
        <p:nvSpPr>
          <p:cNvPr id="13" name="Rectangles 12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57588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References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2057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u="sng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Source: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431500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The spam.csv dataset is publicly available on Kaggle or the UCI Machine Learning Repository.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17349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u="sng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Papers: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4884420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Almeida, T. A., &amp; Hidalgo, J. M. G. (2011). "SMS Spam Collection v.1" [Dataset].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36644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Zhang, Y., &amp; Yang, Q. (2018). "A Survey on Multi-Task Learning". arXiv preprint arXiv:1707.08114.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6188869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Kowsari, K., et al. (2019). "Text Classification Algorithms: A Survey". Information, 10(4), 150</a:t>
            </a:r>
            <a:endParaRPr lang="en-US" sz="1850" dirty="0"/>
          </a:p>
        </p:txBody>
      </p:sp>
      <p:sp>
        <p:nvSpPr>
          <p:cNvPr id="9" name="Rectangles 8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331845"/>
            <a:ext cx="6108144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Questions and Answers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This slide is open for any questions from the audience.</a:t>
            </a:r>
            <a:endParaRPr lang="en-US" sz="1850" dirty="0"/>
          </a:p>
        </p:txBody>
      </p:sp>
      <p:sp>
        <p:nvSpPr>
          <p:cNvPr id="4" name="Rectangles 3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440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902387"/>
            <a:ext cx="4224338" cy="5280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Outline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837724" y="3901559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12971" y="3945076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21011" y="3901559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04973" y="3901559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480221" y="3945076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988260" y="3901559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Related Works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837724" y="4888706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12971" y="4932224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421011" y="4888706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Description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04973" y="4888706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480221" y="4932224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988260" y="4888706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Models Used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837724" y="5875853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59ABA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12971" y="5919371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1421011" y="5875853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1421011" y="6247448"/>
            <a:ext cx="5804535" cy="287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4973" y="5875853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480221" y="5919371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6</a:t>
            </a:r>
            <a:endParaRPr lang="en-US" sz="1950" dirty="0"/>
          </a:p>
        </p:txBody>
      </p:sp>
      <p:sp>
        <p:nvSpPr>
          <p:cNvPr id="22" name="Text 19"/>
          <p:cNvSpPr/>
          <p:nvPr/>
        </p:nvSpPr>
        <p:spPr>
          <a:xfrm>
            <a:off x="7988260" y="5875853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7988260" y="6247448"/>
            <a:ext cx="5804535" cy="287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4" name="Shape 21"/>
          <p:cNvSpPr/>
          <p:nvPr/>
        </p:nvSpPr>
        <p:spPr>
          <a:xfrm>
            <a:off x="837724" y="6915983"/>
            <a:ext cx="403860" cy="403860"/>
          </a:xfrm>
          <a:prstGeom prst="roundRect">
            <a:avLst>
              <a:gd name="adj" fmla="val 66682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912971" y="6959501"/>
            <a:ext cx="253365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7</a:t>
            </a:r>
            <a:endParaRPr lang="en-US" sz="1950" dirty="0"/>
          </a:p>
        </p:txBody>
      </p:sp>
      <p:sp>
        <p:nvSpPr>
          <p:cNvPr id="26" name="Text 23"/>
          <p:cNvSpPr/>
          <p:nvPr/>
        </p:nvSpPr>
        <p:spPr>
          <a:xfrm>
            <a:off x="1421011" y="6915983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References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1421011" y="7287578"/>
            <a:ext cx="12371665" cy="2871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9" name="Rectangles 28"/>
          <p:cNvSpPr/>
          <p:nvPr/>
        </p:nvSpPr>
        <p:spPr>
          <a:xfrm>
            <a:off x="12694285" y="6139815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0" name="Rectangles 29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77710"/>
            <a:ext cx="6219706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&amp; Objective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40700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9899" y="300287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3498413"/>
            <a:ext cx="309026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Detect and classify phishing SMS as spam using ML models.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740700"/>
            <a:ext cx="3614618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3833" y="300287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3498413"/>
            <a:ext cx="3090267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Phishing SMS leads to fraud and data breaches.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148977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9899" y="541115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5906691"/>
            <a:ext cx="6944201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Analyze SMS content using ML to classify messages.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85580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Related Works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8788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Comparative Study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679150"/>
            <a:ext cx="3928586" cy="26811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This paper compares various ML algorithms like Naive Bayes, SVM, and Decision Trees for spam detection in emails and SMS. It highlights the effectiveness of ensemble methods like Random Forest.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08788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Phishing Detection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679150"/>
            <a:ext cx="3928586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This research focuses on using NLP techniques (e.g., TF-IDF, word embeddings) combined with ML models to detect phishing messages. It emphasizes the importance of text preprocessing.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08788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SMS Spam Filtering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679150"/>
            <a:ext cx="3928586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This study evaluates the performance of classifiers like Logistic Regression and KNN on SMS datasets. It concludes that Logistic Regression performs well for text classification tasks.</a:t>
            </a:r>
            <a:endParaRPr lang="en-US" sz="1850" dirty="0"/>
          </a:p>
        </p:txBody>
      </p:sp>
      <p:sp>
        <p:nvSpPr>
          <p:cNvPr id="12" name="Rectangles 11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55884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Dataset Description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460665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75448" y="2418874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Text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75448" y="2914412"/>
            <a:ext cx="663082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SMS message content.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057293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75448" y="401550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Label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675448" y="4511040"/>
            <a:ext cx="663082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Binary classification (spam or ham).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653921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75448" y="5612130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Size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75448" y="6107668"/>
            <a:ext cx="6630829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5,574 SMS messages with 747 spam messages and 4,827 ham messages.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91602"/>
            <a:ext cx="4505920" cy="5632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Models Used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2242066"/>
            <a:ext cx="957501" cy="11489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8803" y="2433518"/>
            <a:ext cx="2252901" cy="2815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KN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568803" y="2829997"/>
            <a:ext cx="6223873" cy="3062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Distance-based classifier.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3391019"/>
            <a:ext cx="957501" cy="11489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8803" y="3582472"/>
            <a:ext cx="2252901" cy="2815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DT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568803" y="3978950"/>
            <a:ext cx="6223873" cy="3062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Tree-based model.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4539972"/>
            <a:ext cx="957501" cy="11489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68803" y="4731425"/>
            <a:ext cx="2252901" cy="2815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LR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568803" y="5127903"/>
            <a:ext cx="6223873" cy="3062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Linear model with L1 penalty.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5688925"/>
            <a:ext cx="957501" cy="11489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68803" y="5880378"/>
            <a:ext cx="2252901" cy="2815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RF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568803" y="6276856"/>
            <a:ext cx="6223873" cy="3062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Ensemble of decision trees.</a:t>
            </a:r>
            <a:endParaRPr lang="en-US" sz="1500" dirty="0"/>
          </a:p>
        </p:txBody>
      </p:sp>
      <p:sp>
        <p:nvSpPr>
          <p:cNvPr id="17" name="Rectangles 16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07839"/>
            <a:ext cx="5440918" cy="6800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837724" y="1739265"/>
            <a:ext cx="12954952" cy="5226010"/>
          </a:xfrm>
          <a:prstGeom prst="roundRect">
            <a:avLst>
              <a:gd name="adj" fmla="val 481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1746885"/>
            <a:ext cx="12938403" cy="484227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5" name="Text 3"/>
          <p:cNvSpPr/>
          <p:nvPr/>
        </p:nvSpPr>
        <p:spPr>
          <a:xfrm>
            <a:off x="1014293" y="1854994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Algorithm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330428" y="1854994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Accuracy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9642753" y="1854994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Precision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845344" y="2231112"/>
            <a:ext cx="12938403" cy="484227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1014293" y="2339221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KN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5330428" y="2339221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0.9067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9642753" y="2339221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1.0000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845344" y="2715339"/>
            <a:ext cx="12938403" cy="484227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1014293" y="2823448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ETC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5330428" y="2823448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0.9677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9642753" y="2823448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1.0000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845344" y="3199567"/>
            <a:ext cx="12938403" cy="484227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014293" y="3307675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RF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5330428" y="3307675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0.9605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9642753" y="3307675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0.9913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845344" y="3683794"/>
            <a:ext cx="12938403" cy="85272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21" name="Text 19"/>
          <p:cNvSpPr/>
          <p:nvPr/>
        </p:nvSpPr>
        <p:spPr>
          <a:xfrm>
            <a:off x="1014293" y="3791903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LR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1014293" y="4160401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XGB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5330428" y="3791903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0.9695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5330428" y="4160401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0.9650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9642753" y="3791903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0.9843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9642753" y="4160401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0.9837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845344" y="4536519"/>
            <a:ext cx="12938403" cy="484227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8" name="Text 26"/>
          <p:cNvSpPr/>
          <p:nvPr/>
        </p:nvSpPr>
        <p:spPr>
          <a:xfrm>
            <a:off x="1014293" y="4644628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BgC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5330428" y="4644628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0.9650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9642753" y="4644628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0.9760</a:t>
            </a:r>
            <a:endParaRPr lang="en-US" sz="1300" dirty="0"/>
          </a:p>
        </p:txBody>
      </p:sp>
      <p:sp>
        <p:nvSpPr>
          <p:cNvPr id="31" name="Shape 29"/>
          <p:cNvSpPr/>
          <p:nvPr/>
        </p:nvSpPr>
        <p:spPr>
          <a:xfrm>
            <a:off x="845344" y="5020747"/>
            <a:ext cx="12938403" cy="484227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32" name="Text 30"/>
          <p:cNvSpPr/>
          <p:nvPr/>
        </p:nvSpPr>
        <p:spPr>
          <a:xfrm>
            <a:off x="1014293" y="5128855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GBDT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5330428" y="5128855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0.9381</a:t>
            </a:r>
            <a:endParaRPr lang="en-US" sz="1300" dirty="0"/>
          </a:p>
        </p:txBody>
      </p:sp>
      <p:sp>
        <p:nvSpPr>
          <p:cNvPr id="34" name="Text 32"/>
          <p:cNvSpPr/>
          <p:nvPr/>
        </p:nvSpPr>
        <p:spPr>
          <a:xfrm>
            <a:off x="9642753" y="5128855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0.9587</a:t>
            </a:r>
            <a:endParaRPr lang="en-US" sz="1300" dirty="0"/>
          </a:p>
        </p:txBody>
      </p:sp>
      <p:sp>
        <p:nvSpPr>
          <p:cNvPr id="35" name="Shape 33"/>
          <p:cNvSpPr/>
          <p:nvPr/>
        </p:nvSpPr>
        <p:spPr>
          <a:xfrm>
            <a:off x="845344" y="5504974"/>
            <a:ext cx="12938403" cy="484227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36" name="Text 34"/>
          <p:cNvSpPr/>
          <p:nvPr/>
        </p:nvSpPr>
        <p:spPr>
          <a:xfrm>
            <a:off x="1014293" y="5613083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DT</a:t>
            </a:r>
            <a:endParaRPr lang="en-US" sz="1300" dirty="0"/>
          </a:p>
        </p:txBody>
      </p:sp>
      <p:sp>
        <p:nvSpPr>
          <p:cNvPr id="37" name="Text 35"/>
          <p:cNvSpPr/>
          <p:nvPr/>
        </p:nvSpPr>
        <p:spPr>
          <a:xfrm>
            <a:off x="5330428" y="5613083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0.9058</a:t>
            </a:r>
            <a:endParaRPr lang="en-US" sz="1300" dirty="0"/>
          </a:p>
        </p:txBody>
      </p:sp>
      <p:sp>
        <p:nvSpPr>
          <p:cNvPr id="38" name="Text 36"/>
          <p:cNvSpPr/>
          <p:nvPr/>
        </p:nvSpPr>
        <p:spPr>
          <a:xfrm>
            <a:off x="9642753" y="5613083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0.9206</a:t>
            </a:r>
            <a:endParaRPr lang="en-US" sz="1300" dirty="0"/>
          </a:p>
        </p:txBody>
      </p:sp>
      <p:sp>
        <p:nvSpPr>
          <p:cNvPr id="39" name="Shape 37"/>
          <p:cNvSpPr/>
          <p:nvPr/>
        </p:nvSpPr>
        <p:spPr>
          <a:xfrm>
            <a:off x="845344" y="5989201"/>
            <a:ext cx="12938403" cy="484227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40" name="Text 38"/>
          <p:cNvSpPr/>
          <p:nvPr/>
        </p:nvSpPr>
        <p:spPr>
          <a:xfrm>
            <a:off x="1014293" y="6097310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AdaBoost</a:t>
            </a:r>
            <a:endParaRPr lang="en-US" sz="1300" dirty="0"/>
          </a:p>
        </p:txBody>
      </p:sp>
      <p:sp>
        <p:nvSpPr>
          <p:cNvPr id="41" name="Text 39"/>
          <p:cNvSpPr/>
          <p:nvPr/>
        </p:nvSpPr>
        <p:spPr>
          <a:xfrm>
            <a:off x="5330428" y="6097310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0.9121</a:t>
            </a:r>
            <a:endParaRPr lang="en-US" sz="1300" dirty="0"/>
          </a:p>
        </p:txBody>
      </p:sp>
      <p:sp>
        <p:nvSpPr>
          <p:cNvPr id="42" name="Text 40"/>
          <p:cNvSpPr/>
          <p:nvPr/>
        </p:nvSpPr>
        <p:spPr>
          <a:xfrm>
            <a:off x="9642753" y="6097310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0.8947</a:t>
            </a:r>
            <a:endParaRPr lang="en-US" sz="1300" dirty="0"/>
          </a:p>
        </p:txBody>
      </p:sp>
      <p:sp>
        <p:nvSpPr>
          <p:cNvPr id="43" name="Shape 41"/>
          <p:cNvSpPr/>
          <p:nvPr/>
        </p:nvSpPr>
        <p:spPr>
          <a:xfrm>
            <a:off x="845344" y="6473428"/>
            <a:ext cx="12938403" cy="484227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44" name="Text 42"/>
          <p:cNvSpPr/>
          <p:nvPr/>
        </p:nvSpPr>
        <p:spPr>
          <a:xfrm>
            <a:off x="1014293" y="6581537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SVC</a:t>
            </a:r>
            <a:endParaRPr lang="en-US" sz="1300" dirty="0"/>
          </a:p>
        </p:txBody>
      </p:sp>
      <p:sp>
        <p:nvSpPr>
          <p:cNvPr id="45" name="Text 43"/>
          <p:cNvSpPr/>
          <p:nvPr/>
        </p:nvSpPr>
        <p:spPr>
          <a:xfrm>
            <a:off x="5330428" y="6581537"/>
            <a:ext cx="396966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0.9291</a:t>
            </a:r>
            <a:endParaRPr lang="en-US" sz="1300" dirty="0"/>
          </a:p>
        </p:txBody>
      </p:sp>
      <p:sp>
        <p:nvSpPr>
          <p:cNvPr id="46" name="Text 44"/>
          <p:cNvSpPr/>
          <p:nvPr/>
        </p:nvSpPr>
        <p:spPr>
          <a:xfrm>
            <a:off x="9642753" y="6581537"/>
            <a:ext cx="3973473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0.8211</a:t>
            </a:r>
            <a:endParaRPr lang="en-US" sz="1300" dirty="0"/>
          </a:p>
        </p:txBody>
      </p:sp>
      <p:sp>
        <p:nvSpPr>
          <p:cNvPr id="47" name="Text 45"/>
          <p:cNvSpPr/>
          <p:nvPr/>
        </p:nvSpPr>
        <p:spPr>
          <a:xfrm>
            <a:off x="837724" y="7153751"/>
            <a:ext cx="12954952" cy="26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49" name="Rectangles 48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556" y="652939"/>
            <a:ext cx="4996815" cy="6246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828556" y="1508284"/>
            <a:ext cx="12973288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828556" y="1985129"/>
            <a:ext cx="4488180" cy="2715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u="sng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Best Accuracy</a:t>
            </a: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 Logistic Regression (96.95%)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828556" y="2487454"/>
            <a:ext cx="3333155" cy="2715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u="sng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Best Precision: </a:t>
            </a: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KNN, ETC (100%)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828556" y="2989778"/>
            <a:ext cx="12973288" cy="5431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"The results show that Logistic Regression and Extra Trees Classifier performed exceptionally well, with high accuracy and precision for detecting spam messages."</a:t>
            </a:r>
            <a:endParaRPr lang="en-US" sz="17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8366" y="3763685"/>
            <a:ext cx="10293548" cy="3351133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6450092" y="7114818"/>
            <a:ext cx="153829" cy="153829"/>
          </a:xfrm>
          <a:prstGeom prst="roundRect">
            <a:avLst>
              <a:gd name="adj" fmla="val 11889"/>
            </a:avLst>
          </a:prstGeom>
          <a:solidFill>
            <a:srgbClr val="825B08"/>
          </a:solidFill>
        </p:spPr>
      </p:sp>
      <p:sp>
        <p:nvSpPr>
          <p:cNvPr id="9" name="Text 6"/>
          <p:cNvSpPr/>
          <p:nvPr/>
        </p:nvSpPr>
        <p:spPr>
          <a:xfrm>
            <a:off x="6664881" y="7114818"/>
            <a:ext cx="574000" cy="1538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Accuracy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7391281" y="7114818"/>
            <a:ext cx="153829" cy="153829"/>
          </a:xfrm>
          <a:prstGeom prst="roundRect">
            <a:avLst>
              <a:gd name="adj" fmla="val 11889"/>
            </a:avLst>
          </a:prstGeom>
          <a:solidFill>
            <a:srgbClr val="F3BC44"/>
          </a:solidFill>
        </p:spPr>
      </p:sp>
      <p:sp>
        <p:nvSpPr>
          <p:cNvPr id="11" name="Text 8"/>
          <p:cNvSpPr/>
          <p:nvPr/>
        </p:nvSpPr>
        <p:spPr>
          <a:xfrm>
            <a:off x="7606070" y="7114818"/>
            <a:ext cx="592574" cy="1538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Precision</a:t>
            </a:r>
            <a:endParaRPr lang="en-US" sz="1200" dirty="0"/>
          </a:p>
        </p:txBody>
      </p:sp>
      <p:sp>
        <p:nvSpPr>
          <p:cNvPr id="13" name="Rectangles 12"/>
          <p:cNvSpPr/>
          <p:nvPr/>
        </p:nvSpPr>
        <p:spPr>
          <a:xfrm>
            <a:off x="12694285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33738"/>
            <a:ext cx="6724293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&amp; Future Work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8570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37974" y="284368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278570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3281243"/>
            <a:ext cx="3380899" cy="19151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Successfully implemented machine learning models to detect phishing SMS, demonstrating feasibility for spam detection.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278570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6024" y="284368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13609" y="278570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Best Model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013609" y="3281243"/>
            <a:ext cx="3380899" cy="26811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Logistic Regression outperformed other models in accuracy and precision, indicating its suitability for this task. Ensemble methods like Random Forest and Extra Trees also performed well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278570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34074" y="284368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1658" y="2785705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1658" y="3281243"/>
            <a:ext cx="3380899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Explore deep learning models like like LSTM or BERT for better text classification 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0411658" y="4897041"/>
            <a:ext cx="3380899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Increase the dataset size and include more diverse phishing examples.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0411658" y="6129814"/>
            <a:ext cx="3380899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Deploy the model as a real-time SMS filtering system.</a:t>
            </a:r>
            <a:endParaRPr lang="en-US" sz="1850" dirty="0"/>
          </a:p>
        </p:txBody>
      </p:sp>
      <p:sp>
        <p:nvSpPr>
          <p:cNvPr id="18" name="Rectangles 17"/>
          <p:cNvSpPr/>
          <p:nvPr/>
        </p:nvSpPr>
        <p:spPr>
          <a:xfrm>
            <a:off x="12705080" y="7418070"/>
            <a:ext cx="1810385" cy="697865"/>
          </a:xfrm>
          <a:prstGeom prst="rect">
            <a:avLst/>
          </a:prstGeom>
          <a:solidFill>
            <a:srgbClr val="00002E"/>
          </a:solidFill>
          <a:ln>
            <a:solidFill>
              <a:srgbClr val="00002E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2940</Words>
  <Application>WPS Presentation</Application>
  <PresentationFormat>On-screen Show (16:9)</PresentationFormat>
  <Paragraphs>226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SimSun</vt:lpstr>
      <vt:lpstr>Wingdings</vt:lpstr>
      <vt:lpstr>Nunito Semi Bold</vt:lpstr>
      <vt:lpstr>Nunito Semi Bold</vt:lpstr>
      <vt:lpstr>Nunito Semi Bold</vt:lpstr>
      <vt:lpstr>PT Sans</vt:lpstr>
      <vt:lpstr>PT Sans</vt:lpstr>
      <vt:lpstr>PT Sans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Vibhor Sinha</cp:lastModifiedBy>
  <cp:revision>3</cp:revision>
  <dcterms:created xsi:type="dcterms:W3CDTF">2025-03-21T21:01:00Z</dcterms:created>
  <dcterms:modified xsi:type="dcterms:W3CDTF">2025-03-21T21:05:57Z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DC19B02B9E924B32B0BF3ED4C4AC6EF0_12</vt:lpwstr>
  </property>
  <property fmtid="{D5CDD505-2E9C-101B-9397-08002B2CF9AE}" pid="3" name="KSOProductBuildVer">
    <vt:lpwstr>1033-12.2.0.20326</vt:lpwstr>
  </property>
</Properties>
</file>